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LAW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INDIAN CONTRACT ACT, 1872</a:t>
            </a:r>
          </a:p>
          <a:p>
            <a:r>
              <a:rPr lang="en-US" dirty="0" smtClean="0"/>
              <a:t>Agreements and Contracts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73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INTRODUCTION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All of us enter into various kinds of agreements in our daily lives knowingly or unknowingly</a:t>
            </a:r>
          </a:p>
          <a:p>
            <a:r>
              <a:rPr lang="en-US" dirty="0" smtClean="0"/>
              <a:t>Agreement = Offer + Acceptance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CONTRACT= Offer + Acceptance</a:t>
            </a:r>
            <a:r>
              <a:rPr lang="en-US" dirty="0" smtClean="0">
                <a:solidFill>
                  <a:srgbClr val="FF0000"/>
                </a:solidFill>
              </a:rPr>
              <a:t>+ Enforceability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OR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Agreement</a:t>
            </a:r>
            <a:r>
              <a:rPr lang="en-US" dirty="0" smtClean="0">
                <a:solidFill>
                  <a:srgbClr val="FF0000"/>
                </a:solidFill>
              </a:rPr>
              <a:t>+ Enforceability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For an agreement to become enforceable in the court of law, the following elements must be satisfied 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ESSENTIAL ELEMENTS OF A VALID CONTRACT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Offer</a:t>
            </a:r>
          </a:p>
          <a:p>
            <a:pPr marL="514350" indent="-514350">
              <a:buAutoNum type="arabicPeriod"/>
            </a:pPr>
            <a:r>
              <a:rPr lang="en-US" dirty="0" smtClean="0"/>
              <a:t>Acceptance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Legal Relation- (Balfour V Balfour) </a:t>
            </a:r>
          </a:p>
          <a:p>
            <a:pPr marL="514350" indent="-514350">
              <a:buAutoNum type="arabicPeriod"/>
            </a:pPr>
            <a:r>
              <a:rPr lang="en-US" b="1" i="1" u="sng" dirty="0" smtClean="0"/>
              <a:t>Capacity </a:t>
            </a:r>
            <a:r>
              <a:rPr lang="en-US" b="1" u="sng" dirty="0" smtClean="0"/>
              <a:t>:-</a:t>
            </a:r>
          </a:p>
          <a:p>
            <a:pPr marL="514350" indent="-514350">
              <a:buAutoNum type="alphaUcPeriod"/>
            </a:pPr>
            <a:r>
              <a:rPr lang="en-US" dirty="0" smtClean="0"/>
              <a:t>Major</a:t>
            </a:r>
          </a:p>
          <a:p>
            <a:pPr marL="514350" indent="-514350">
              <a:buAutoNum type="alphaUcPeriod"/>
            </a:pPr>
            <a:r>
              <a:rPr lang="en-US" dirty="0" smtClean="0"/>
              <a:t>Sound Mind</a:t>
            </a:r>
          </a:p>
          <a:p>
            <a:pPr marL="514350" indent="-514350">
              <a:buAutoNum type="alphaUcPeriod"/>
            </a:pPr>
            <a:r>
              <a:rPr lang="en-US" dirty="0" smtClean="0"/>
              <a:t>Not disqualified from any law to enter into a contract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b="1" i="1" u="sng" dirty="0" smtClean="0"/>
              <a:t>Free Consent </a:t>
            </a:r>
          </a:p>
          <a:p>
            <a:pPr marL="514350" indent="-514350">
              <a:buAutoNum type="alphaUcPeriod"/>
            </a:pPr>
            <a:r>
              <a:rPr lang="en-US" dirty="0" smtClean="0"/>
              <a:t>Coercion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Undue Influence</a:t>
            </a:r>
          </a:p>
          <a:p>
            <a:pPr marL="514350" indent="-514350">
              <a:buAutoNum type="alphaUcPeriod"/>
            </a:pPr>
            <a:r>
              <a:rPr lang="en-US" dirty="0" smtClean="0"/>
              <a:t>Fraud</a:t>
            </a:r>
          </a:p>
          <a:p>
            <a:pPr marL="514350" indent="-514350">
              <a:buAutoNum type="alphaUcPeriod"/>
            </a:pPr>
            <a:r>
              <a:rPr lang="en-US" dirty="0" smtClean="0"/>
              <a:t>Misrepresentation</a:t>
            </a:r>
          </a:p>
          <a:p>
            <a:pPr marL="514350" indent="-514350">
              <a:buAutoNum type="alphaUcPeriod"/>
            </a:pPr>
            <a:r>
              <a:rPr lang="en-US" dirty="0" smtClean="0"/>
              <a:t>Mistake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32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6. Object must be lawful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 offers to pay </a:t>
            </a:r>
            <a:r>
              <a:rPr lang="en-US" dirty="0" err="1" smtClean="0">
                <a:solidFill>
                  <a:srgbClr val="00B050"/>
                </a:solidFill>
              </a:rPr>
              <a:t>Rs</a:t>
            </a:r>
            <a:r>
              <a:rPr lang="en-US" dirty="0" smtClean="0">
                <a:solidFill>
                  <a:srgbClr val="00B050"/>
                </a:solidFill>
              </a:rPr>
              <a:t>. 10,000 to cause injury to C </a:t>
            </a:r>
          </a:p>
          <a:p>
            <a:pPr marL="0" indent="0">
              <a:buNone/>
            </a:pPr>
            <a:r>
              <a:rPr lang="en-US" dirty="0" smtClean="0"/>
              <a:t>7. Consideration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Something in return. Cash or kind </a:t>
            </a:r>
          </a:p>
          <a:p>
            <a:pPr marL="0" indent="0">
              <a:buNone/>
            </a:pPr>
            <a:r>
              <a:rPr lang="en-US" dirty="0" smtClean="0"/>
              <a:t>8. Agreements must not be void (nullity)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e.g. Agreement with a minor </a:t>
            </a:r>
          </a:p>
          <a:p>
            <a:pPr marL="0" indent="0">
              <a:buNone/>
            </a:pPr>
            <a:r>
              <a:rPr lang="en-US" dirty="0" smtClean="0"/>
              <a:t>9. The agreement must be capable of performance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e.g. A promises to B to get the Eiffel Tower to Mumbai</a:t>
            </a:r>
          </a:p>
          <a:p>
            <a:pPr marL="0" indent="0">
              <a:buNone/>
            </a:pPr>
            <a:r>
              <a:rPr lang="en-US" dirty="0" smtClean="0"/>
              <a:t>10. Legal formalities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E.g. for purchasing a house all documents to be in place, registration to be completed etc. </a:t>
            </a:r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CLASSIFICATION OF CONTRACT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{I} </a:t>
            </a:r>
            <a:r>
              <a:rPr lang="en-US" b="1" i="1" dirty="0" smtClean="0"/>
              <a:t>ON THE BASIS OF EXECUTION </a:t>
            </a:r>
          </a:p>
          <a:p>
            <a:pPr marL="514350" indent="-514350">
              <a:buAutoNum type="alphaUcParenR"/>
            </a:pPr>
            <a:r>
              <a:rPr lang="en-US" dirty="0" smtClean="0"/>
              <a:t>Executed contract- Both parties have performed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e.g. X sells his laptop to Y and Y pays the money to X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B) </a:t>
            </a:r>
            <a:r>
              <a:rPr lang="en-US" dirty="0" err="1" smtClean="0">
                <a:solidFill>
                  <a:schemeClr val="tx1"/>
                </a:solidFill>
              </a:rPr>
              <a:t>Executory</a:t>
            </a:r>
            <a:r>
              <a:rPr lang="en-US" dirty="0" smtClean="0">
                <a:solidFill>
                  <a:schemeClr val="tx1"/>
                </a:solidFill>
              </a:rPr>
              <a:t> contract- Both the parties are yet to perform their promise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e.g. C promises to sell his I phone to D  on 29 June and D promises to pay the money on 30 June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C) Partly executed and partly </a:t>
            </a:r>
            <a:r>
              <a:rPr lang="en-US" dirty="0" err="1" smtClean="0">
                <a:solidFill>
                  <a:schemeClr val="tx1"/>
                </a:solidFill>
              </a:rPr>
              <a:t>executory</a:t>
            </a:r>
            <a:r>
              <a:rPr lang="en-US" dirty="0" smtClean="0">
                <a:solidFill>
                  <a:schemeClr val="tx1"/>
                </a:solidFill>
              </a:rPr>
              <a:t> :- one party has performed and other is yet to perform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For e.g. A sells his watch to B where the watch is handed to B immediately but B will pay  money after a month</a:t>
            </a:r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II) </a:t>
            </a:r>
            <a:r>
              <a:rPr lang="en-US" b="1" dirty="0" smtClean="0"/>
              <a:t>ON THE BASIS OF ENFORCEABILITY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lphaUcParenR"/>
            </a:pPr>
            <a:r>
              <a:rPr lang="en-US" dirty="0" smtClean="0"/>
              <a:t>Valid contract- all essential elements are satisfied</a:t>
            </a:r>
          </a:p>
          <a:p>
            <a:pPr marL="514350" indent="-514350">
              <a:buAutoNum type="alphaUcParenR"/>
            </a:pPr>
            <a:r>
              <a:rPr lang="en-US" dirty="0" smtClean="0"/>
              <a:t>Void Contract – where the parties are not able to perform their part of promise may be due to a change in law </a:t>
            </a:r>
          </a:p>
          <a:p>
            <a:pPr marL="514350" indent="-514350">
              <a:buAutoNum type="alphaUcParenR"/>
            </a:pPr>
            <a:r>
              <a:rPr lang="en-US" dirty="0" smtClean="0"/>
              <a:t>Void agreement – an agreement with a minor is void </a:t>
            </a:r>
            <a:r>
              <a:rPr lang="en-US" dirty="0" err="1" smtClean="0"/>
              <a:t>ab</a:t>
            </a:r>
            <a:r>
              <a:rPr lang="en-US" dirty="0" smtClean="0"/>
              <a:t> –initio </a:t>
            </a:r>
          </a:p>
          <a:p>
            <a:pPr marL="514350" indent="-514350">
              <a:buAutoNum type="alphaUcParenR"/>
            </a:pPr>
            <a:r>
              <a:rPr lang="en-US" dirty="0" smtClean="0"/>
              <a:t>Voidable agreement – valid unless avoided , can be avoided only by the innocent party </a:t>
            </a:r>
          </a:p>
          <a:p>
            <a:pPr marL="514350" indent="-514350">
              <a:buAutoNum type="alphaUcParenR"/>
            </a:pPr>
            <a:r>
              <a:rPr lang="en-US" dirty="0" smtClean="0"/>
              <a:t>Illegal agreement – </a:t>
            </a:r>
            <a:r>
              <a:rPr lang="en-US" dirty="0" smtClean="0">
                <a:solidFill>
                  <a:srgbClr val="00B050"/>
                </a:solidFill>
              </a:rPr>
              <a:t>X enters into an agreement with Y to kidnap Z for which X pays </a:t>
            </a:r>
            <a:r>
              <a:rPr lang="en-US" dirty="0" err="1" smtClean="0">
                <a:solidFill>
                  <a:srgbClr val="00B050"/>
                </a:solidFill>
              </a:rPr>
              <a:t>Rs</a:t>
            </a:r>
            <a:r>
              <a:rPr lang="en-US" dirty="0" smtClean="0">
                <a:solidFill>
                  <a:srgbClr val="00B050"/>
                </a:solidFill>
              </a:rPr>
              <a:t>. 1 lakh  to Y is an illegal agreement</a:t>
            </a:r>
          </a:p>
          <a:p>
            <a:pPr marL="514350" indent="-514350">
              <a:buAutoNum type="alphaUcParenR"/>
            </a:pPr>
            <a:r>
              <a:rPr lang="en-US" dirty="0" smtClean="0"/>
              <a:t>Unenforceable contract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32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III) </a:t>
            </a:r>
            <a:r>
              <a:rPr lang="en-US" b="1" dirty="0" smtClean="0"/>
              <a:t>ON THE BASIS OF CREATION OF CONTRACT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Express Contract – either written or by spoken words</a:t>
            </a:r>
          </a:p>
          <a:p>
            <a:pPr marL="514350" indent="-514350">
              <a:buAutoNum type="alphaLcParenR"/>
            </a:pPr>
            <a:r>
              <a:rPr lang="en-US" dirty="0" smtClean="0"/>
              <a:t>Implied contract- </a:t>
            </a:r>
            <a:r>
              <a:rPr lang="en-US" dirty="0" smtClean="0">
                <a:solidFill>
                  <a:srgbClr val="00B050"/>
                </a:solidFill>
              </a:rPr>
              <a:t>e.g. Obtaining cash through the ATM</a:t>
            </a:r>
          </a:p>
          <a:p>
            <a:pPr marL="514350" indent="-514350">
              <a:buAutoNum type="alphaLcParenR"/>
            </a:pPr>
            <a:r>
              <a:rPr lang="en-US" dirty="0" smtClean="0"/>
              <a:t>Contingent contract- due for performance on the happening or non happening of a particular event 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  <a:r>
              <a:rPr lang="en-US" dirty="0" smtClean="0">
                <a:solidFill>
                  <a:srgbClr val="00B050"/>
                </a:solidFill>
              </a:rPr>
              <a:t>Contract of Insurance </a:t>
            </a:r>
          </a:p>
          <a:p>
            <a:pPr marL="0" indent="0">
              <a:buNone/>
            </a:pPr>
            <a:r>
              <a:rPr lang="en-US" dirty="0" smtClean="0"/>
              <a:t>d) Quasi contract- </a:t>
            </a:r>
            <a:r>
              <a:rPr lang="en-US" smtClean="0"/>
              <a:t>like contract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32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DISTINGUISH BETWEEN </a:t>
            </a:r>
            <a:r>
              <a:rPr lang="en-US" dirty="0"/>
              <a:t>AGREEMENT </a:t>
            </a:r>
            <a:r>
              <a:rPr lang="en-US" dirty="0" smtClean="0"/>
              <a:t>AND CONTRACT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Points of distinction 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Meaning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Creation of legal Obligation </a:t>
            </a:r>
            <a:r>
              <a:rPr lang="en-US" smtClean="0"/>
              <a:t>-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Scope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Essentials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Nature- </a:t>
            </a:r>
            <a:r>
              <a:rPr lang="en-US" sz="3600" b="1" dirty="0" smtClean="0"/>
              <a:t>Every contract is an agreement, but every agreement is not a contract</a:t>
            </a: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Example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32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414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5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32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462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BUSINESS LAW</vt:lpstr>
      <vt:lpstr>INTRODUCTION </vt:lpstr>
      <vt:lpstr>ESSENTIAL ELEMENTS OF A VALID CONTRACT</vt:lpstr>
      <vt:lpstr>PowerPoint Presentation</vt:lpstr>
      <vt:lpstr>CLASSIFICATION OF CONTRACT</vt:lpstr>
      <vt:lpstr>II) ON THE BASIS OF ENFORCEABILITY</vt:lpstr>
      <vt:lpstr>III) ON THE BASIS OF CREATION OF CONTRACT </vt:lpstr>
      <vt:lpstr>DISTINGUISH BETWEEN AGREEMENT AND CONTRACT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</dc:title>
  <dc:creator>Swati</dc:creator>
  <cp:lastModifiedBy>Swati</cp:lastModifiedBy>
  <cp:revision>18</cp:revision>
  <dcterms:created xsi:type="dcterms:W3CDTF">2006-08-16T00:00:00Z</dcterms:created>
  <dcterms:modified xsi:type="dcterms:W3CDTF">2021-07-31T03:38:06Z</dcterms:modified>
</cp:coreProperties>
</file>